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</p:sldIdLst>
  <p:sldSz cx="18288000" cy="10287000"/>
  <p:notesSz cx="6858000" cy="9144000"/>
  <p:embeddedFontLst>
    <p:embeddedFont>
      <p:font typeface="Canva Sans" panose="020B0503030501040103" pitchFamily="34" charset="0"/>
      <p:regular r:id="rId17"/>
    </p:embeddedFont>
    <p:embeddedFont>
      <p:font typeface="Canva Sans Bold" panose="020B0803030501040103" pitchFamily="34" charset="0"/>
      <p:regular r:id="rId18"/>
      <p:bold r:id="rId19"/>
    </p:embeddedFont>
    <p:embeddedFont>
      <p:font typeface="IBM Plex Sans Condensed" panose="020F0502020204030204" pitchFamily="34" charset="0"/>
      <p:regular r:id="rId20"/>
    </p:embeddedFont>
    <p:embeddedFont>
      <p:font typeface="IBM Plex Sans Condensed Bold" panose="020B0806050203000203" pitchFamily="34" charset="77"/>
      <p:regular r:id="rId21"/>
      <p:bold r:id="rId22"/>
    </p:embeddedFont>
    <p:embeddedFont>
      <p:font typeface="ITC New Baskerville Semi-Bold" panose="02020702060506020304" pitchFamily="18" charset="77"/>
      <p:regular r:id="rId23"/>
      <p:bold r:id="rId24"/>
    </p:embeddedFont>
    <p:embeddedFont>
      <p:font typeface="Nunito" pitchFamily="2" charset="77"/>
      <p:regular r:id="rId25"/>
      <p:bold r:id="rId26"/>
      <p:italic r:id="rId27"/>
      <p:boldItalic r:id="rId28"/>
    </p:embeddedFont>
    <p:embeddedFont>
      <p:font typeface="Nunito Bold Bold" pitchFamily="2" charset="77"/>
      <p:regular r:id="rId29"/>
      <p:bold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Bold" panose="020B0806030504020204" pitchFamily="34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7DEC88-0AE9-2C46-9B78-CBF179F997C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</p14:sldIdLst>
        </p14:section>
        <p14:section name="Spare Slides" id="{34CFE487-3FDD-4641-A20A-B87F3F4F62E7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90134-D2B4-344B-9D4E-ED1521066FC9}" v="11" dt="2024-12-02T13:22:19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79773" autoAdjust="0"/>
  </p:normalViewPr>
  <p:slideViewPr>
    <p:cSldViewPr>
      <p:cViewPr varScale="1">
        <p:scale>
          <a:sx n="68" d="100"/>
          <a:sy n="68" d="100"/>
        </p:scale>
        <p:origin x="110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rd, Sarah" userId="c03a1aa0-25da-4bfa-a5d0-fe45b3fab664" providerId="ADAL" clId="{93D90134-D2B4-344B-9D4E-ED1521066FC9}"/>
    <pc:docChg chg="undo custSel addSld delSld modSld sldOrd addSection modSection">
      <pc:chgData name="Bird, Sarah" userId="c03a1aa0-25da-4bfa-a5d0-fe45b3fab664" providerId="ADAL" clId="{93D90134-D2B4-344B-9D4E-ED1521066FC9}" dt="2024-12-02T16:26:54.708" v="4844" actId="1076"/>
      <pc:docMkLst>
        <pc:docMk/>
      </pc:docMkLst>
      <pc:sldChg chg="add del">
        <pc:chgData name="Bird, Sarah" userId="c03a1aa0-25da-4bfa-a5d0-fe45b3fab664" providerId="ADAL" clId="{93D90134-D2B4-344B-9D4E-ED1521066FC9}" dt="2024-12-01T23:42:12.577" v="4264" actId="2696"/>
        <pc:sldMkLst>
          <pc:docMk/>
          <pc:sldMk cId="0" sldId="256"/>
        </pc:sldMkLst>
      </pc:sldChg>
      <pc:sldChg chg="modSp mod modNotesTx">
        <pc:chgData name="Bird, Sarah" userId="c03a1aa0-25da-4bfa-a5d0-fe45b3fab664" providerId="ADAL" clId="{93D90134-D2B4-344B-9D4E-ED1521066FC9}" dt="2024-12-01T23:42:17.746" v="4274" actId="1076"/>
        <pc:sldMkLst>
          <pc:docMk/>
          <pc:sldMk cId="0" sldId="257"/>
        </pc:sldMkLst>
        <pc:spChg chg="mod">
          <ac:chgData name="Bird, Sarah" userId="c03a1aa0-25da-4bfa-a5d0-fe45b3fab664" providerId="ADAL" clId="{93D90134-D2B4-344B-9D4E-ED1521066FC9}" dt="2024-12-01T23:42:17.746" v="4274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Bird, Sarah" userId="c03a1aa0-25da-4bfa-a5d0-fe45b3fab664" providerId="ADAL" clId="{93D90134-D2B4-344B-9D4E-ED1521066FC9}" dt="2024-12-01T23:42:16.927" v="4273" actId="20577"/>
          <ac:spMkLst>
            <pc:docMk/>
            <pc:sldMk cId="0" sldId="257"/>
            <ac:spMk id="4" creationId="{00000000-0000-0000-0000-000000000000}"/>
          </ac:spMkLst>
        </pc:spChg>
      </pc:sldChg>
      <pc:sldChg chg="modSp mod">
        <pc:chgData name="Bird, Sarah" userId="c03a1aa0-25da-4bfa-a5d0-fe45b3fab664" providerId="ADAL" clId="{93D90134-D2B4-344B-9D4E-ED1521066FC9}" dt="2024-11-30T21:33:46.777" v="648" actId="14100"/>
        <pc:sldMkLst>
          <pc:docMk/>
          <pc:sldMk cId="0" sldId="260"/>
        </pc:sldMkLst>
        <pc:spChg chg="mod">
          <ac:chgData name="Bird, Sarah" userId="c03a1aa0-25da-4bfa-a5d0-fe45b3fab664" providerId="ADAL" clId="{93D90134-D2B4-344B-9D4E-ED1521066FC9}" dt="2024-11-30T21:33:44.691" v="647" actId="14100"/>
          <ac:spMkLst>
            <pc:docMk/>
            <pc:sldMk cId="0" sldId="260"/>
            <ac:spMk id="12" creationId="{00000000-0000-0000-0000-000000000000}"/>
          </ac:spMkLst>
        </pc:spChg>
        <pc:spChg chg="mod">
          <ac:chgData name="Bird, Sarah" userId="c03a1aa0-25da-4bfa-a5d0-fe45b3fab664" providerId="ADAL" clId="{93D90134-D2B4-344B-9D4E-ED1521066FC9}" dt="2024-11-30T21:33:46.777" v="648" actId="14100"/>
          <ac:spMkLst>
            <pc:docMk/>
            <pc:sldMk cId="0" sldId="260"/>
            <ac:spMk id="14" creationId="{00000000-0000-0000-0000-000000000000}"/>
          </ac:spMkLst>
        </pc:spChg>
      </pc:sldChg>
      <pc:sldChg chg="modSp mod">
        <pc:chgData name="Bird, Sarah" userId="c03a1aa0-25da-4bfa-a5d0-fe45b3fab664" providerId="ADAL" clId="{93D90134-D2B4-344B-9D4E-ED1521066FC9}" dt="2024-11-30T21:35:59.505" v="821" actId="113"/>
        <pc:sldMkLst>
          <pc:docMk/>
          <pc:sldMk cId="0" sldId="261"/>
        </pc:sldMkLst>
        <pc:spChg chg="mod">
          <ac:chgData name="Bird, Sarah" userId="c03a1aa0-25da-4bfa-a5d0-fe45b3fab664" providerId="ADAL" clId="{93D90134-D2B4-344B-9D4E-ED1521066FC9}" dt="2024-11-30T21:35:59.505" v="821" actId="113"/>
          <ac:spMkLst>
            <pc:docMk/>
            <pc:sldMk cId="0" sldId="261"/>
            <ac:spMk id="3" creationId="{00000000-0000-0000-0000-000000000000}"/>
          </ac:spMkLst>
        </pc:spChg>
      </pc:sldChg>
      <pc:sldChg chg="modNotesTx">
        <pc:chgData name="Bird, Sarah" userId="c03a1aa0-25da-4bfa-a5d0-fe45b3fab664" providerId="ADAL" clId="{93D90134-D2B4-344B-9D4E-ED1521066FC9}" dt="2024-11-30T21:39:07.892" v="1111" actId="20577"/>
        <pc:sldMkLst>
          <pc:docMk/>
          <pc:sldMk cId="0" sldId="262"/>
        </pc:sldMkLst>
      </pc:sldChg>
      <pc:sldChg chg="modNotesTx">
        <pc:chgData name="Bird, Sarah" userId="c03a1aa0-25da-4bfa-a5d0-fe45b3fab664" providerId="ADAL" clId="{93D90134-D2B4-344B-9D4E-ED1521066FC9}" dt="2024-12-01T22:00:39.836" v="4233" actId="20577"/>
        <pc:sldMkLst>
          <pc:docMk/>
          <pc:sldMk cId="0" sldId="263"/>
        </pc:sldMkLst>
      </pc:sldChg>
      <pc:sldChg chg="modSp mod">
        <pc:chgData name="Bird, Sarah" userId="c03a1aa0-25da-4bfa-a5d0-fe45b3fab664" providerId="ADAL" clId="{93D90134-D2B4-344B-9D4E-ED1521066FC9}" dt="2024-11-30T21:33:33.229" v="643" actId="14100"/>
        <pc:sldMkLst>
          <pc:docMk/>
          <pc:sldMk cId="0" sldId="264"/>
        </pc:sldMkLst>
        <pc:spChg chg="mod">
          <ac:chgData name="Bird, Sarah" userId="c03a1aa0-25da-4bfa-a5d0-fe45b3fab664" providerId="ADAL" clId="{93D90134-D2B4-344B-9D4E-ED1521066FC9}" dt="2024-11-30T21:33:33.229" v="643" actId="14100"/>
          <ac:spMkLst>
            <pc:docMk/>
            <pc:sldMk cId="0" sldId="264"/>
            <ac:spMk id="9" creationId="{00000000-0000-0000-0000-000000000000}"/>
          </ac:spMkLst>
        </pc:spChg>
      </pc:sldChg>
      <pc:sldChg chg="addSp delSp modSp mod modNotesTx">
        <pc:chgData name="Bird, Sarah" userId="c03a1aa0-25da-4bfa-a5d0-fe45b3fab664" providerId="ADAL" clId="{93D90134-D2B4-344B-9D4E-ED1521066FC9}" dt="2024-12-01T23:07:00.962" v="4262" actId="1076"/>
        <pc:sldMkLst>
          <pc:docMk/>
          <pc:sldMk cId="0" sldId="265"/>
        </pc:sldMkLst>
        <pc:spChg chg="mod">
          <ac:chgData name="Bird, Sarah" userId="c03a1aa0-25da-4bfa-a5d0-fe45b3fab664" providerId="ADAL" clId="{93D90134-D2B4-344B-9D4E-ED1521066FC9}" dt="2024-12-01T23:07:00.962" v="4262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Bird, Sarah" userId="c03a1aa0-25da-4bfa-a5d0-fe45b3fab664" providerId="ADAL" clId="{93D90134-D2B4-344B-9D4E-ED1521066FC9}" dt="2024-11-30T21:33:36.019" v="644" actId="14100"/>
          <ac:spMkLst>
            <pc:docMk/>
            <pc:sldMk cId="0" sldId="265"/>
            <ac:spMk id="4" creationId="{00000000-0000-0000-0000-000000000000}"/>
          </ac:spMkLst>
        </pc:spChg>
        <pc:spChg chg="mod">
          <ac:chgData name="Bird, Sarah" userId="c03a1aa0-25da-4bfa-a5d0-fe45b3fab664" providerId="ADAL" clId="{93D90134-D2B4-344B-9D4E-ED1521066FC9}" dt="2024-11-30T22:03:36.188" v="2681" actId="1076"/>
          <ac:spMkLst>
            <pc:docMk/>
            <pc:sldMk cId="0" sldId="265"/>
            <ac:spMk id="6" creationId="{00000000-0000-0000-0000-000000000000}"/>
          </ac:spMkLst>
        </pc:spChg>
        <pc:grpChg chg="mod">
          <ac:chgData name="Bird, Sarah" userId="c03a1aa0-25da-4bfa-a5d0-fe45b3fab664" providerId="ADAL" clId="{93D90134-D2B4-344B-9D4E-ED1521066FC9}" dt="2024-11-30T22:03:45.786" v="2685" actId="1076"/>
          <ac:grpSpMkLst>
            <pc:docMk/>
            <pc:sldMk cId="0" sldId="265"/>
            <ac:grpSpMk id="5" creationId="{00000000-0000-0000-0000-000000000000}"/>
          </ac:grpSpMkLst>
        </pc:grpChg>
        <pc:picChg chg="add mod">
          <ac:chgData name="Bird, Sarah" userId="c03a1aa0-25da-4bfa-a5d0-fe45b3fab664" providerId="ADAL" clId="{93D90134-D2B4-344B-9D4E-ED1521066FC9}" dt="2024-11-30T22:03:38.339" v="2682" actId="1076"/>
          <ac:picMkLst>
            <pc:docMk/>
            <pc:sldMk cId="0" sldId="265"/>
            <ac:picMk id="9" creationId="{9EC2B225-B744-9A6B-F489-13806E4C1F57}"/>
          </ac:picMkLst>
        </pc:picChg>
      </pc:sldChg>
      <pc:sldChg chg="modNotesTx">
        <pc:chgData name="Bird, Sarah" userId="c03a1aa0-25da-4bfa-a5d0-fe45b3fab664" providerId="ADAL" clId="{93D90134-D2B4-344B-9D4E-ED1521066FC9}" dt="2024-11-30T22:09:47.951" v="3571" actId="20577"/>
        <pc:sldMkLst>
          <pc:docMk/>
          <pc:sldMk cId="0" sldId="266"/>
        </pc:sldMkLst>
      </pc:sldChg>
      <pc:sldChg chg="addSp delSp modSp mod">
        <pc:chgData name="Bird, Sarah" userId="c03a1aa0-25da-4bfa-a5d0-fe45b3fab664" providerId="ADAL" clId="{93D90134-D2B4-344B-9D4E-ED1521066FC9}" dt="2024-11-30T22:13:30.005" v="3636"/>
        <pc:sldMkLst>
          <pc:docMk/>
          <pc:sldMk cId="0" sldId="267"/>
        </pc:sldMkLst>
        <pc:spChg chg="mod">
          <ac:chgData name="Bird, Sarah" userId="c03a1aa0-25da-4bfa-a5d0-fe45b3fab664" providerId="ADAL" clId="{93D90134-D2B4-344B-9D4E-ED1521066FC9}" dt="2024-11-30T22:10:14.548" v="3630" actId="20577"/>
          <ac:spMkLst>
            <pc:docMk/>
            <pc:sldMk cId="0" sldId="267"/>
            <ac:spMk id="3" creationId="{00000000-0000-0000-0000-000000000000}"/>
          </ac:spMkLst>
        </pc:spChg>
      </pc:sldChg>
      <pc:sldChg chg="new del">
        <pc:chgData name="Bird, Sarah" userId="c03a1aa0-25da-4bfa-a5d0-fe45b3fab664" providerId="ADAL" clId="{93D90134-D2B4-344B-9D4E-ED1521066FC9}" dt="2024-11-30T22:13:24.504" v="3633" actId="2696"/>
        <pc:sldMkLst>
          <pc:docMk/>
          <pc:sldMk cId="1413187750" sldId="268"/>
        </pc:sldMkLst>
      </pc:sldChg>
      <pc:sldChg chg="addSp delSp modSp add mod ord setBg">
        <pc:chgData name="Bird, Sarah" userId="c03a1aa0-25da-4bfa-a5d0-fe45b3fab664" providerId="ADAL" clId="{93D90134-D2B4-344B-9D4E-ED1521066FC9}" dt="2024-12-02T13:22:30.321" v="4276" actId="20578"/>
        <pc:sldMkLst>
          <pc:docMk/>
          <pc:sldMk cId="1705536865" sldId="269"/>
        </pc:sldMkLst>
        <pc:spChg chg="mod">
          <ac:chgData name="Bird, Sarah" userId="c03a1aa0-25da-4bfa-a5d0-fe45b3fab664" providerId="ADAL" clId="{93D90134-D2B4-344B-9D4E-ED1521066FC9}" dt="2024-11-30T22:14:41.668" v="3678" actId="1076"/>
          <ac:spMkLst>
            <pc:docMk/>
            <pc:sldMk cId="1705536865" sldId="269"/>
            <ac:spMk id="2" creationId="{E5732420-E99C-B6AC-715B-D367EBBFC867}"/>
          </ac:spMkLst>
        </pc:spChg>
        <pc:picChg chg="add mod">
          <ac:chgData name="Bird, Sarah" userId="c03a1aa0-25da-4bfa-a5d0-fe45b3fab664" providerId="ADAL" clId="{93D90134-D2B4-344B-9D4E-ED1521066FC9}" dt="2024-11-30T22:14:21.319" v="3663" actId="1076"/>
          <ac:picMkLst>
            <pc:docMk/>
            <pc:sldMk cId="1705536865" sldId="269"/>
            <ac:picMk id="1026" creationId="{1ACCCF98-167F-BACE-870B-7AD7FDAB4779}"/>
          </ac:picMkLst>
        </pc:picChg>
      </pc:sldChg>
      <pc:sldChg chg="addSp delSp modSp add mod setBg">
        <pc:chgData name="Bird, Sarah" userId="c03a1aa0-25da-4bfa-a5d0-fe45b3fab664" providerId="ADAL" clId="{93D90134-D2B4-344B-9D4E-ED1521066FC9}" dt="2024-12-02T16:26:54.708" v="4844" actId="1076"/>
        <pc:sldMkLst>
          <pc:docMk/>
          <pc:sldMk cId="2624415496" sldId="270"/>
        </pc:sldMkLst>
        <pc:spChg chg="mod">
          <ac:chgData name="Bird, Sarah" userId="c03a1aa0-25da-4bfa-a5d0-fe45b3fab664" providerId="ADAL" clId="{93D90134-D2B4-344B-9D4E-ED1521066FC9}" dt="2024-12-02T13:22:39.119" v="4289" actId="14100"/>
          <ac:spMkLst>
            <pc:docMk/>
            <pc:sldMk cId="2624415496" sldId="270"/>
            <ac:spMk id="2" creationId="{34CABB28-D8A6-B44B-A3F6-93B3FB4A961E}"/>
          </ac:spMkLst>
        </pc:spChg>
        <pc:spChg chg="mod">
          <ac:chgData name="Bird, Sarah" userId="c03a1aa0-25da-4bfa-a5d0-fe45b3fab664" providerId="ADAL" clId="{93D90134-D2B4-344B-9D4E-ED1521066FC9}" dt="2024-12-02T16:26:52.028" v="4843" actId="20577"/>
          <ac:spMkLst>
            <pc:docMk/>
            <pc:sldMk cId="2624415496" sldId="270"/>
            <ac:spMk id="3" creationId="{6F24F771-7F4E-4C17-3728-17D7D1BC19A0}"/>
          </ac:spMkLst>
        </pc:spChg>
        <pc:spChg chg="mod">
          <ac:chgData name="Bird, Sarah" userId="c03a1aa0-25da-4bfa-a5d0-fe45b3fab664" providerId="ADAL" clId="{93D90134-D2B4-344B-9D4E-ED1521066FC9}" dt="2024-12-02T16:26:54.708" v="4844" actId="1076"/>
          <ac:spMkLst>
            <pc:docMk/>
            <pc:sldMk cId="2624415496" sldId="270"/>
            <ac:spMk id="4" creationId="{7C0B92E4-CDA2-84CA-AF46-7C9A97CD670F}"/>
          </ac:spMkLst>
        </pc:spChg>
        <pc:spChg chg="add del">
          <ac:chgData name="Bird, Sarah" userId="c03a1aa0-25da-4bfa-a5d0-fe45b3fab664" providerId="ADAL" clId="{93D90134-D2B4-344B-9D4E-ED1521066FC9}" dt="2024-12-02T13:27:13.387" v="4653" actId="22"/>
          <ac:spMkLst>
            <pc:docMk/>
            <pc:sldMk cId="2624415496" sldId="270"/>
            <ac:spMk id="6" creationId="{1C3653CA-EFB3-7F2A-2A8E-8FABF47C5A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CF2EC-3C85-334B-B494-D92675DB2E70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8A61A-94B9-794B-B9E0-9B670C3FD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23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Gestational diabetes is a form of glucose intolerance that occurs during pregnancy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Typically diagnosed in the 24</a:t>
            </a:r>
            <a:r>
              <a:rPr lang="en-US" baseline="30000" dirty="0"/>
              <a:t>th</a:t>
            </a:r>
            <a:r>
              <a:rPr lang="en-US" dirty="0"/>
              <a:t>-28</a:t>
            </a:r>
            <a:r>
              <a:rPr lang="en-US" baseline="30000" dirty="0"/>
              <a:t>th</a:t>
            </a:r>
            <a:r>
              <a:rPr lang="en-US" dirty="0"/>
              <a:t> week of </a:t>
            </a:r>
            <a:r>
              <a:rPr lang="en-US" dirty="0" err="1"/>
              <a:t>preganancy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It’s cause is unknown, but it is hypothesized that hormones produced by the placenta produce hormones that block the ability to use insulin effectively.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Previous studies have linked exposure to gestational diabetes during intrauterine growth with increased fetal growth, adiposity, fetal overnutrition, and development of type 2 diabetes for both mother and child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1A-94B9-794B-B9E0-9B670C3FD4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03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F6938-9138-7F86-F9E6-95A182381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95567-3A48-8C76-A7A7-C7DF09DA5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B52E0-09B0-0E45-FB9D-6140C9E1F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A953F-6D5D-8768-9386-7D6D48702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1A-94B9-794B-B9E0-9B670C3FD4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50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1A-94B9-794B-B9E0-9B670C3FD4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0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first thing I did was to generate the Kaplan-Meier curves for the models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see that the first two curves really cross quite a bit—evidence that the proportional hazards model may not be the best way to go with including this covariate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1A-94B9-794B-B9E0-9B670C3FD4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6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table presents the hazard ratios for each covariate in the model along with their 95% Wald confidence intervals. Time to first instance of obesity was not significantly associated with exposure to gestational diabetes.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Participants exposed to gestational diabetes are 38.4% as likely to experience the first development of obesity as compared to those who weren't, holding income constant.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A likelihood ratio test was performed and revealed that including household income as a time varying covariate was significant.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hazard of the first instance of obesity in children whose household income is greater than $50,000 is 0.468 times the hazard of children whose household income is less than $25,000.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other effects were not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1A-94B9-794B-B9E0-9B670C3FD4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1A-94B9-794B-B9E0-9B670C3FD4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49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Exposure to gestational diabetes was found to be significantly associated with time to first occasion of becoming overweight (p=0.002). 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those who were exposed to gestational diabetes, the hazard of first instance of becoming overweight was increased by 62.5% as compared to those who were not exposed to gestational diabetes, holding income level constant.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Household income was, overall, not found to be significantly associated with time to first occasion of becoming overweight.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1A-94B9-794B-B9E0-9B670C3FD4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study examined the association between exposure to gestational diabetes in utero and time to first obesity or first occasion of becoming overweight in the EPOCH study.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found no evidence that gestational diabetes was associated with first obesity, but that wasn’t the same story with first time to becoming overweight.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also found evidence that households who had higher income were found to, on average, have a lower hazard of developing obesity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finding is </a:t>
            </a:r>
            <a:r>
              <a:rPr lang="en-US" dirty="0" err="1"/>
              <a:t>unsuprisiing</a:t>
            </a:r>
            <a:r>
              <a:rPr lang="en-US" dirty="0"/>
              <a:t> as having higher income has been found to be associated with a higher Healthy eating index 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1A-94B9-794B-B9E0-9B670C3FD4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1A-94B9-794B-B9E0-9B670C3FD4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8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321E-84EC-D3AF-6E5E-598004E5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069DF-B964-ADD4-15AD-0C8E6A4E6A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B1F0A-6EDA-543E-A794-6E8A14DF4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8175A-7C2E-55DD-278D-BC6C88016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1A-94B9-794B-B9E0-9B670C3FD4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34662" flipV="1">
            <a:off x="10637397" y="-6260415"/>
            <a:ext cx="11159046" cy="12081644"/>
          </a:xfrm>
          <a:custGeom>
            <a:avLst/>
            <a:gdLst/>
            <a:ahLst/>
            <a:cxnLst/>
            <a:rect l="l" t="t" r="r" b="b"/>
            <a:pathLst>
              <a:path w="11159046" h="12081644">
                <a:moveTo>
                  <a:pt x="0" y="12081645"/>
                </a:moveTo>
                <a:lnTo>
                  <a:pt x="11159046" y="12081645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477909">
            <a:off x="-5893489" y="2480644"/>
            <a:ext cx="13865152" cy="15011484"/>
          </a:xfrm>
          <a:custGeom>
            <a:avLst/>
            <a:gdLst/>
            <a:ahLst/>
            <a:cxnLst/>
            <a:rect l="l" t="t" r="r" b="b"/>
            <a:pathLst>
              <a:path w="13865152" h="15011484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93918" y="2513382"/>
            <a:ext cx="14151535" cy="284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1">
                <a:solidFill>
                  <a:srgbClr val="2D799C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THE EFFECT OF EXPOSURE TO GESTATIONAL DIABETES ON ADIPOSITY IN THE EPOCH STUDY</a:t>
            </a:r>
          </a:p>
        </p:txBody>
      </p:sp>
      <p:sp>
        <p:nvSpPr>
          <p:cNvPr id="5" name="Freeform 5"/>
          <p:cNvSpPr/>
          <p:nvPr/>
        </p:nvSpPr>
        <p:spPr>
          <a:xfrm rot="69782">
            <a:off x="3456065" y="7167617"/>
            <a:ext cx="1362403" cy="2531492"/>
          </a:xfrm>
          <a:custGeom>
            <a:avLst/>
            <a:gdLst/>
            <a:ahLst/>
            <a:cxnLst/>
            <a:rect l="l" t="t" r="r" b="b"/>
            <a:pathLst>
              <a:path w="1362403" h="2531492">
                <a:moveTo>
                  <a:pt x="0" y="0"/>
                </a:moveTo>
                <a:lnTo>
                  <a:pt x="1362403" y="0"/>
                </a:lnTo>
                <a:lnTo>
                  <a:pt x="1362403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257292">
            <a:off x="5477943" y="7836519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361823">
            <a:off x="768693" y="3812499"/>
            <a:ext cx="1180961" cy="2662002"/>
          </a:xfrm>
          <a:custGeom>
            <a:avLst/>
            <a:gdLst/>
            <a:ahLst/>
            <a:cxnLst/>
            <a:rect l="l" t="t" r="r" b="b"/>
            <a:pathLst>
              <a:path w="1180961" h="2662002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593113">
            <a:off x="7920406" y="8119348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8" y="0"/>
                </a:lnTo>
                <a:lnTo>
                  <a:pt x="525988" y="2277904"/>
                </a:lnTo>
                <a:lnTo>
                  <a:pt x="0" y="22779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407302">
            <a:off x="1433535" y="623839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5" y="0"/>
                </a:lnTo>
                <a:lnTo>
                  <a:pt x="1470625" y="2191988"/>
                </a:lnTo>
                <a:lnTo>
                  <a:pt x="0" y="2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4630">
            <a:off x="11922874" y="233823"/>
            <a:ext cx="1727994" cy="1589754"/>
          </a:xfrm>
          <a:custGeom>
            <a:avLst/>
            <a:gdLst/>
            <a:ahLst/>
            <a:cxnLst/>
            <a:rect l="l" t="t" r="r" b="b"/>
            <a:pathLst>
              <a:path w="1727994" h="1589754">
                <a:moveTo>
                  <a:pt x="0" y="0"/>
                </a:moveTo>
                <a:lnTo>
                  <a:pt x="1727994" y="0"/>
                </a:lnTo>
                <a:lnTo>
                  <a:pt x="1727994" y="1589754"/>
                </a:lnTo>
                <a:lnTo>
                  <a:pt x="0" y="15897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275183">
            <a:off x="16028156" y="1533251"/>
            <a:ext cx="2105918" cy="2438432"/>
          </a:xfrm>
          <a:custGeom>
            <a:avLst/>
            <a:gdLst/>
            <a:ahLst/>
            <a:cxnLst/>
            <a:rect l="l" t="t" r="r" b="b"/>
            <a:pathLst>
              <a:path w="2105918" h="2438432">
                <a:moveTo>
                  <a:pt x="0" y="0"/>
                </a:moveTo>
                <a:lnTo>
                  <a:pt x="2105918" y="0"/>
                </a:lnTo>
                <a:lnTo>
                  <a:pt x="2105918" y="2438432"/>
                </a:lnTo>
                <a:lnTo>
                  <a:pt x="0" y="24384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857486" y="439610"/>
            <a:ext cx="927838" cy="1589754"/>
          </a:xfrm>
          <a:custGeom>
            <a:avLst/>
            <a:gdLst/>
            <a:ahLst/>
            <a:cxnLst/>
            <a:rect l="l" t="t" r="r" b="b"/>
            <a:pathLst>
              <a:path w="927838" h="1589754">
                <a:moveTo>
                  <a:pt x="0" y="0"/>
                </a:moveTo>
                <a:lnTo>
                  <a:pt x="927839" y="0"/>
                </a:lnTo>
                <a:lnTo>
                  <a:pt x="927839" y="1589754"/>
                </a:lnTo>
                <a:lnTo>
                  <a:pt x="0" y="15897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430514" y="6372002"/>
            <a:ext cx="11426973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Sarah Bird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239366" y="3246987"/>
            <a:ext cx="10300053" cy="3821320"/>
          </a:xfrm>
          <a:custGeom>
            <a:avLst/>
            <a:gdLst/>
            <a:ahLst/>
            <a:cxnLst/>
            <a:rect l="l" t="t" r="r" b="b"/>
            <a:pathLst>
              <a:path w="10300053" h="3821320">
                <a:moveTo>
                  <a:pt x="0" y="0"/>
                </a:moveTo>
                <a:lnTo>
                  <a:pt x="10300053" y="0"/>
                </a:lnTo>
                <a:lnTo>
                  <a:pt x="10300053" y="3821319"/>
                </a:lnTo>
                <a:lnTo>
                  <a:pt x="0" y="3821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67915" y="537349"/>
            <a:ext cx="1656768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 2: Overweight Outcome</a:t>
            </a:r>
          </a:p>
        </p:txBody>
      </p:sp>
      <p:pic>
        <p:nvPicPr>
          <p:cNvPr id="9" name="Picture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9EC2B225-B744-9A6B-F489-13806E4C1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87687"/>
            <a:ext cx="16154400" cy="384715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14800" y="3473025"/>
            <a:ext cx="7744736" cy="1641909"/>
            <a:chOff x="-1526136" y="-220902"/>
            <a:chExt cx="2039765" cy="432437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513629" cy="259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26136" y="-220902"/>
              <a:ext cx="513629" cy="211535"/>
            </a:xfrm>
            <a:custGeom>
              <a:avLst/>
              <a:gdLst/>
              <a:ahLst/>
              <a:cxnLst/>
              <a:rect l="l" t="t" r="r" b="b"/>
              <a:pathLst>
                <a:path w="513629" h="211535">
                  <a:moveTo>
                    <a:pt x="0" y="0"/>
                  </a:moveTo>
                  <a:lnTo>
                    <a:pt x="513629" y="0"/>
                  </a:lnTo>
                  <a:lnTo>
                    <a:pt x="513629" y="211535"/>
                  </a:lnTo>
                  <a:lnTo>
                    <a:pt x="0" y="211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30422" y="5138738"/>
            <a:ext cx="7418719" cy="952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4910" y="4658656"/>
            <a:ext cx="5435446" cy="103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88"/>
              </a:lnSpc>
            </a:pPr>
            <a:r>
              <a:rPr lang="en-US" sz="735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Discussion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023034" y="1837339"/>
            <a:ext cx="5926107" cy="2204704"/>
            <a:chOff x="0" y="0"/>
            <a:chExt cx="7901476" cy="293960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7901476" cy="167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18"/>
                </a:lnSpc>
              </a:pPr>
              <a:r>
                <a:rPr lang="en-US" sz="276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Exposure to gestational diabetes is significantly associated with time to becoming overweight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58615"/>
              <a:ext cx="7901476" cy="980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  <a:p>
              <a:pPr algn="l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023034" y="6276191"/>
            <a:ext cx="5926107" cy="1823704"/>
            <a:chOff x="0" y="0"/>
            <a:chExt cx="7901476" cy="2431605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7901476" cy="167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18"/>
                </a:lnSpc>
              </a:pPr>
              <a:r>
                <a:rPr lang="en-US" sz="276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Household income was significantly associated with time to obesity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58615"/>
              <a:ext cx="7901476" cy="47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144000" y="1904014"/>
            <a:ext cx="1402784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 b="1">
                <a:solidFill>
                  <a:srgbClr val="000000">
                    <a:alpha val="49804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6342866"/>
            <a:ext cx="1402784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 b="1">
                <a:solidFill>
                  <a:srgbClr val="000000">
                    <a:alpha val="49804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3953" y="159703"/>
            <a:ext cx="615493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Discussion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77728"/>
            <a:ext cx="12643698" cy="469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808" lvl="1" indent="-313404" algn="l">
              <a:lnSpc>
                <a:spcPts val="4064"/>
              </a:lnSpc>
              <a:buFont typeface="Arial"/>
              <a:buChar char="•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Limitations</a:t>
            </a:r>
          </a:p>
          <a:p>
            <a:pPr marL="1253617" lvl="2" indent="-417872" algn="l">
              <a:lnSpc>
                <a:spcPts val="4064"/>
              </a:lnSpc>
              <a:buFont typeface="Arial"/>
              <a:buChar char="⚬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proportional hazards assumption is </a:t>
            </a:r>
            <a:r>
              <a:rPr lang="en-US" sz="2903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questionable</a:t>
            </a:r>
            <a:endParaRPr lang="en-US" sz="290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53617" lvl="2" indent="-417872" algn="l">
              <a:lnSpc>
                <a:spcPts val="4064"/>
              </a:lnSpc>
              <a:buFont typeface="Arial"/>
              <a:buChar char="⚬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38% drop out between the first and second EPOCH visit was observed in the study</a:t>
            </a:r>
          </a:p>
          <a:p>
            <a:pPr marL="1253617" lvl="2" indent="-417872" algn="l">
              <a:lnSpc>
                <a:spcPts val="4064"/>
              </a:lnSpc>
              <a:buFont typeface="Arial"/>
              <a:buChar char="⚬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Medical record abstraction likely has some measurement error</a:t>
            </a:r>
          </a:p>
          <a:p>
            <a:pPr marL="1253617" lvl="2" indent="-417872" algn="l">
              <a:lnSpc>
                <a:spcPts val="4064"/>
              </a:lnSpc>
              <a:buFont typeface="Arial"/>
              <a:buChar char="⚬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data is </a:t>
            </a:r>
            <a:r>
              <a:rPr lang="en-US" sz="290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interval censored</a:t>
            </a:r>
          </a:p>
          <a:p>
            <a:pPr marL="626808" lvl="1" indent="-313404" algn="l">
              <a:lnSpc>
                <a:spcPts val="4064"/>
              </a:lnSpc>
              <a:buFont typeface="Arial"/>
              <a:buChar char="•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Extensions of this work</a:t>
            </a:r>
          </a:p>
          <a:p>
            <a:pPr marL="1253617" lvl="2" indent="-417872" algn="l">
              <a:lnSpc>
                <a:spcPts val="4064"/>
              </a:lnSpc>
              <a:buFont typeface="Arial"/>
              <a:buChar char="⚬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Explore other covariates (i.e. Mother’s education)</a:t>
            </a:r>
          </a:p>
          <a:p>
            <a:pPr marL="1253617" lvl="2" indent="-417872" algn="l">
              <a:lnSpc>
                <a:spcPts val="4064"/>
              </a:lnSpc>
              <a:spcBef>
                <a:spcPct val="0"/>
              </a:spcBef>
              <a:buFont typeface="Arial"/>
              <a:buChar char="⚬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Recurrent event analysis?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9629796" y="3894421"/>
            <a:ext cx="8819795" cy="6392579"/>
          </a:xfrm>
          <a:custGeom>
            <a:avLst/>
            <a:gdLst/>
            <a:ahLst/>
            <a:cxnLst/>
            <a:rect l="l" t="t" r="r" b="b"/>
            <a:pathLst>
              <a:path w="8819795" h="6392579">
                <a:moveTo>
                  <a:pt x="8819795" y="0"/>
                </a:moveTo>
                <a:lnTo>
                  <a:pt x="0" y="0"/>
                </a:lnTo>
                <a:lnTo>
                  <a:pt x="0" y="6392579"/>
                </a:lnTo>
                <a:lnTo>
                  <a:pt x="8819795" y="6392579"/>
                </a:lnTo>
                <a:lnTo>
                  <a:pt x="88197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12C7-9382-CBD5-634E-5AD0A9C8F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5732420-E99C-B6AC-715B-D367EBBFC867}"/>
              </a:ext>
            </a:extLst>
          </p:cNvPr>
          <p:cNvSpPr txBox="1"/>
          <p:nvPr/>
        </p:nvSpPr>
        <p:spPr>
          <a:xfrm>
            <a:off x="1143000" y="1181100"/>
            <a:ext cx="15298048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you!! Questions??</a:t>
            </a:r>
          </a:p>
        </p:txBody>
      </p:sp>
      <p:pic>
        <p:nvPicPr>
          <p:cNvPr id="1026" name="Picture 2" descr="The Art of Asking Questions">
            <a:extLst>
              <a:ext uri="{FF2B5EF4-FFF2-40B4-BE49-F238E27FC236}">
                <a16:creationId xmlns:a16="http://schemas.microsoft.com/office/drawing/2014/main" id="{1ACCCF98-167F-BACE-870B-7AD7FDAB4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53740"/>
            <a:ext cx="12005311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53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4114-5FB6-5B4F-DDA9-4F925CCA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4CABB28-D8A6-B44B-A3F6-93B3FB4A961E}"/>
              </a:ext>
            </a:extLst>
          </p:cNvPr>
          <p:cNvSpPr txBox="1"/>
          <p:nvPr/>
        </p:nvSpPr>
        <p:spPr>
          <a:xfrm>
            <a:off x="703952" y="159703"/>
            <a:ext cx="10116447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Sizes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F24F771-7F4E-4C17-3728-17D7D1BC19A0}"/>
              </a:ext>
            </a:extLst>
          </p:cNvPr>
          <p:cNvSpPr txBox="1"/>
          <p:nvPr/>
        </p:nvSpPr>
        <p:spPr>
          <a:xfrm>
            <a:off x="1028700" y="2677728"/>
            <a:ext cx="15582900" cy="6799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808" lvl="1" indent="-313404" algn="l">
              <a:lnSpc>
                <a:spcPts val="4064"/>
              </a:lnSpc>
              <a:buFont typeface="Arial"/>
              <a:buChar char="•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participants, N = 602</a:t>
            </a:r>
          </a:p>
          <a:p>
            <a:pPr marL="1084008" lvl="2" indent="-313404">
              <a:lnSpc>
                <a:spcPts val="4064"/>
              </a:lnSpc>
              <a:buFont typeface="Arial"/>
              <a:buChar char="•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Two participants were excluded because they only had EPOCH I visit data</a:t>
            </a:r>
          </a:p>
          <a:p>
            <a:pPr marL="1084008" lvl="2" indent="-313404">
              <a:lnSpc>
                <a:spcPts val="4064"/>
              </a:lnSpc>
              <a:buFont typeface="Arial"/>
              <a:buChar char="•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99 exposed, 503 not exposed</a:t>
            </a:r>
          </a:p>
          <a:p>
            <a:pPr marL="1084008" lvl="2" indent="-313404">
              <a:lnSpc>
                <a:spcPts val="4064"/>
              </a:lnSpc>
              <a:buFont typeface="Arial"/>
              <a:buChar char="•"/>
            </a:pPr>
            <a:endParaRPr lang="en-US" sz="290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6808" lvl="1" indent="-313404">
              <a:lnSpc>
                <a:spcPts val="4064"/>
              </a:lnSpc>
              <a:buFont typeface="Arial"/>
              <a:buChar char="•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Time to First Instance of Obesity (183 total events)</a:t>
            </a:r>
          </a:p>
          <a:p>
            <a:pPr marL="1084008" lvl="2" indent="-313404">
              <a:lnSpc>
                <a:spcPts val="4064"/>
              </a:lnSpc>
              <a:buFont typeface="Arial"/>
              <a:buChar char="•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EPOCH I: 314 observations</a:t>
            </a:r>
          </a:p>
          <a:p>
            <a:pPr marL="1084008" lvl="2" indent="-313404">
              <a:lnSpc>
                <a:spcPts val="4064"/>
              </a:lnSpc>
              <a:buFont typeface="Arial"/>
              <a:buChar char="•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EPOCH II: 194 observations</a:t>
            </a:r>
          </a:p>
          <a:p>
            <a:pPr marL="1084008" lvl="2" indent="-313404">
              <a:lnSpc>
                <a:spcPts val="4064"/>
              </a:lnSpc>
              <a:buFont typeface="Arial"/>
              <a:buChar char="•"/>
            </a:pPr>
            <a:endParaRPr lang="en-US" sz="290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70604" lvl="2">
              <a:lnSpc>
                <a:spcPts val="4064"/>
              </a:lnSpc>
            </a:pPr>
            <a:endParaRPr lang="en-US" sz="290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6808" lvl="1" indent="-313404">
              <a:lnSpc>
                <a:spcPts val="4064"/>
              </a:lnSpc>
              <a:buFont typeface="Arial"/>
              <a:buChar char="•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Time to First Instance of Becoming Overweight (257 total events)</a:t>
            </a:r>
          </a:p>
          <a:p>
            <a:pPr marL="1084008" lvl="2" indent="-313404">
              <a:lnSpc>
                <a:spcPts val="4064"/>
              </a:lnSpc>
              <a:buFont typeface="Arial"/>
              <a:buChar char="•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EPOCH I: 282 Observations</a:t>
            </a:r>
          </a:p>
          <a:p>
            <a:pPr marL="1084008" lvl="2" indent="-313404">
              <a:lnSpc>
                <a:spcPts val="4064"/>
              </a:lnSpc>
              <a:buFont typeface="Arial"/>
              <a:buChar char="•"/>
            </a:pPr>
            <a:r>
              <a:rPr lang="en-US" sz="290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EPOCH II: 158 Observations</a:t>
            </a:r>
          </a:p>
          <a:p>
            <a:pPr marL="626808" lvl="1" indent="-313404">
              <a:lnSpc>
                <a:spcPts val="4064"/>
              </a:lnSpc>
              <a:buFont typeface="Arial"/>
              <a:buChar char="•"/>
            </a:pPr>
            <a:endParaRPr lang="en-US" sz="290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C0B92E4-CDA2-84CA-AF46-7C9A97CD670F}"/>
              </a:ext>
            </a:extLst>
          </p:cNvPr>
          <p:cNvSpPr/>
          <p:nvPr/>
        </p:nvSpPr>
        <p:spPr>
          <a:xfrm flipH="1">
            <a:off x="9468205" y="4305300"/>
            <a:ext cx="8819795" cy="6392579"/>
          </a:xfrm>
          <a:custGeom>
            <a:avLst/>
            <a:gdLst/>
            <a:ahLst/>
            <a:cxnLst/>
            <a:rect l="l" t="t" r="r" b="b"/>
            <a:pathLst>
              <a:path w="8819795" h="6392579">
                <a:moveTo>
                  <a:pt x="8819795" y="0"/>
                </a:moveTo>
                <a:lnTo>
                  <a:pt x="0" y="0"/>
                </a:lnTo>
                <a:lnTo>
                  <a:pt x="0" y="6392579"/>
                </a:lnTo>
                <a:lnTo>
                  <a:pt x="8819795" y="6392579"/>
                </a:lnTo>
                <a:lnTo>
                  <a:pt x="88197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98036" y="3278217"/>
            <a:ext cx="6187097" cy="4640323"/>
          </a:xfrm>
          <a:custGeom>
            <a:avLst/>
            <a:gdLst/>
            <a:ahLst/>
            <a:cxnLst/>
            <a:rect l="l" t="t" r="r" b="b"/>
            <a:pathLst>
              <a:path w="6187097" h="4640323">
                <a:moveTo>
                  <a:pt x="0" y="0"/>
                </a:moveTo>
                <a:lnTo>
                  <a:pt x="6187098" y="0"/>
                </a:lnTo>
                <a:lnTo>
                  <a:pt x="6187098" y="4640323"/>
                </a:lnTo>
                <a:lnTo>
                  <a:pt x="0" y="4640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477909" flipH="1">
            <a:off x="-6193131" y="-7164346"/>
            <a:ext cx="12669329" cy="13716793"/>
          </a:xfrm>
          <a:custGeom>
            <a:avLst/>
            <a:gdLst/>
            <a:ahLst/>
            <a:cxnLst/>
            <a:rect l="l" t="t" r="r" b="b"/>
            <a:pathLst>
              <a:path w="12669329" h="13716793">
                <a:moveTo>
                  <a:pt x="12669330" y="0"/>
                </a:moveTo>
                <a:lnTo>
                  <a:pt x="0" y="0"/>
                </a:lnTo>
                <a:lnTo>
                  <a:pt x="0" y="13716793"/>
                </a:lnTo>
                <a:lnTo>
                  <a:pt x="12669330" y="13716793"/>
                </a:lnTo>
                <a:lnTo>
                  <a:pt x="1266933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05714" y="3202017"/>
            <a:ext cx="10492323" cy="372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Type of </a:t>
            </a: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glucose intolerance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that occurs during pregnancy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Exposure to gestational diabetes has been linked to </a:t>
            </a: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negative health outcomes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such as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Increased fetal growth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Fetal overnutrition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Increased offspring body mass</a:t>
            </a:r>
          </a:p>
          <a:p>
            <a:pPr marL="1209039" lvl="2" indent="-403013" algn="l">
              <a:lnSpc>
                <a:spcPts val="4199"/>
              </a:lnSpc>
              <a:spcBef>
                <a:spcPct val="0"/>
              </a:spcBef>
              <a:buFont typeface="Arial"/>
              <a:buChar char="⚬"/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5714" y="1028700"/>
            <a:ext cx="16053586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Gestational Diabetes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629796" y="3894421"/>
            <a:ext cx="8819795" cy="6392579"/>
          </a:xfrm>
          <a:custGeom>
            <a:avLst/>
            <a:gdLst/>
            <a:ahLst/>
            <a:cxnLst/>
            <a:rect l="l" t="t" r="r" b="b"/>
            <a:pathLst>
              <a:path w="8819795" h="6392579">
                <a:moveTo>
                  <a:pt x="8819795" y="0"/>
                </a:moveTo>
                <a:lnTo>
                  <a:pt x="0" y="0"/>
                </a:lnTo>
                <a:lnTo>
                  <a:pt x="0" y="6392579"/>
                </a:lnTo>
                <a:lnTo>
                  <a:pt x="8819795" y="6392579"/>
                </a:lnTo>
                <a:lnTo>
                  <a:pt x="88197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03050" y="3894421"/>
            <a:ext cx="5556250" cy="3708797"/>
          </a:xfrm>
          <a:custGeom>
            <a:avLst/>
            <a:gdLst/>
            <a:ahLst/>
            <a:cxnLst/>
            <a:rect l="l" t="t" r="r" b="b"/>
            <a:pathLst>
              <a:path w="5556250" h="3708797">
                <a:moveTo>
                  <a:pt x="0" y="0"/>
                </a:moveTo>
                <a:lnTo>
                  <a:pt x="5556250" y="0"/>
                </a:lnTo>
                <a:lnTo>
                  <a:pt x="5556250" y="3708797"/>
                </a:lnTo>
                <a:lnTo>
                  <a:pt x="0" y="3708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055397"/>
            <a:ext cx="9561141" cy="385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120" lvl="1" indent="-320060" algn="l">
              <a:lnSpc>
                <a:spcPts val="4447"/>
              </a:lnSpc>
              <a:buFont typeface="Arial"/>
              <a:buChar char="•"/>
            </a:pPr>
            <a:r>
              <a:rPr lang="en-US" sz="29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Prospective observational study</a:t>
            </a:r>
          </a:p>
          <a:p>
            <a:pPr marL="640120" lvl="1" indent="-320060" algn="l">
              <a:lnSpc>
                <a:spcPts val="4447"/>
              </a:lnSpc>
              <a:buFont typeface="Arial"/>
              <a:buChar char="•"/>
            </a:pPr>
            <a:r>
              <a:rPr lang="en-US" sz="29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Conducted in Aurora, Colorado </a:t>
            </a:r>
          </a:p>
          <a:p>
            <a:pPr marL="640120" lvl="1" indent="-320060" algn="l">
              <a:lnSpc>
                <a:spcPts val="4447"/>
              </a:lnSpc>
              <a:buFont typeface="Arial"/>
              <a:buChar char="•"/>
            </a:pPr>
            <a:r>
              <a:rPr lang="en-US" sz="29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Explores the relationship between exposure to gestational diabetes and health outcomes longitudinally in children across childhood and adolescence</a:t>
            </a:r>
          </a:p>
          <a:p>
            <a:pPr marL="640120" lvl="1" indent="-320060" algn="l">
              <a:lnSpc>
                <a:spcPts val="4447"/>
              </a:lnSpc>
              <a:spcBef>
                <a:spcPct val="0"/>
              </a:spcBef>
              <a:buFont typeface="Arial"/>
              <a:buChar char="•"/>
            </a:pPr>
            <a:r>
              <a:rPr lang="en-US" sz="29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Enrolled 604 mother/child dyads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16230600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Exploring Perinatal Outcomes Among Children (EPOCH) Study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77909">
            <a:off x="-5893489" y="2480644"/>
            <a:ext cx="13865152" cy="15011484"/>
          </a:xfrm>
          <a:custGeom>
            <a:avLst/>
            <a:gdLst/>
            <a:ahLst/>
            <a:cxnLst/>
            <a:rect l="l" t="t" r="r" b="b"/>
            <a:pathLst>
              <a:path w="13865152" h="15011484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6739873"/>
            <a:ext cx="16230600" cy="2947886"/>
            <a:chOff x="0" y="0"/>
            <a:chExt cx="4247550" cy="7714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47550" cy="771462"/>
            </a:xfrm>
            <a:custGeom>
              <a:avLst/>
              <a:gdLst/>
              <a:ahLst/>
              <a:cxnLst/>
              <a:rect l="l" t="t" r="r" b="b"/>
              <a:pathLst>
                <a:path w="4247550" h="771462">
                  <a:moveTo>
                    <a:pt x="4247550" y="385731"/>
                  </a:moveTo>
                  <a:lnTo>
                    <a:pt x="3841150" y="0"/>
                  </a:lnTo>
                  <a:lnTo>
                    <a:pt x="3841150" y="203200"/>
                  </a:lnTo>
                  <a:lnTo>
                    <a:pt x="0" y="203200"/>
                  </a:lnTo>
                  <a:lnTo>
                    <a:pt x="0" y="568262"/>
                  </a:lnTo>
                  <a:lnTo>
                    <a:pt x="3841150" y="568262"/>
                  </a:lnTo>
                  <a:lnTo>
                    <a:pt x="3841150" y="771462"/>
                  </a:lnTo>
                  <a:lnTo>
                    <a:pt x="4247550" y="385731"/>
                  </a:lnTo>
                  <a:close/>
                </a:path>
              </a:pathLst>
            </a:custGeom>
            <a:solidFill>
              <a:srgbClr val="E772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5100"/>
              <a:ext cx="4145950" cy="403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65356" y="2449340"/>
            <a:ext cx="3323038" cy="4290533"/>
            <a:chOff x="0" y="0"/>
            <a:chExt cx="875203" cy="11300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5203" cy="1130017"/>
            </a:xfrm>
            <a:custGeom>
              <a:avLst/>
              <a:gdLst/>
              <a:ahLst/>
              <a:cxnLst/>
              <a:rect l="l" t="t" r="r" b="b"/>
              <a:pathLst>
                <a:path w="875203" h="1130017">
                  <a:moveTo>
                    <a:pt x="118818" y="0"/>
                  </a:moveTo>
                  <a:lnTo>
                    <a:pt x="756385" y="0"/>
                  </a:lnTo>
                  <a:cubicBezTo>
                    <a:pt x="822007" y="0"/>
                    <a:pt x="875203" y="53197"/>
                    <a:pt x="875203" y="118818"/>
                  </a:cubicBezTo>
                  <a:lnTo>
                    <a:pt x="875203" y="1011198"/>
                  </a:lnTo>
                  <a:cubicBezTo>
                    <a:pt x="875203" y="1042711"/>
                    <a:pt x="862685" y="1072933"/>
                    <a:pt x="840402" y="1095216"/>
                  </a:cubicBezTo>
                  <a:cubicBezTo>
                    <a:pt x="818119" y="1117498"/>
                    <a:pt x="787897" y="1130017"/>
                    <a:pt x="756385" y="1130017"/>
                  </a:cubicBezTo>
                  <a:lnTo>
                    <a:pt x="118818" y="1130017"/>
                  </a:lnTo>
                  <a:cubicBezTo>
                    <a:pt x="87306" y="1130017"/>
                    <a:pt x="57084" y="1117498"/>
                    <a:pt x="34801" y="1095216"/>
                  </a:cubicBezTo>
                  <a:cubicBezTo>
                    <a:pt x="12518" y="1072933"/>
                    <a:pt x="0" y="1042711"/>
                    <a:pt x="0" y="1011198"/>
                  </a:cubicBezTo>
                  <a:lnTo>
                    <a:pt x="0" y="118818"/>
                  </a:lnTo>
                  <a:cubicBezTo>
                    <a:pt x="0" y="87306"/>
                    <a:pt x="12518" y="57084"/>
                    <a:pt x="34801" y="34801"/>
                  </a:cubicBezTo>
                  <a:cubicBezTo>
                    <a:pt x="57084" y="12518"/>
                    <a:pt x="87306" y="0"/>
                    <a:pt x="118818" y="0"/>
                  </a:cubicBezTo>
                  <a:close/>
                </a:path>
              </a:pathLst>
            </a:custGeom>
            <a:solidFill>
              <a:srgbClr val="2D799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75203" cy="1177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Childhood Visit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(10 years of age)</a:t>
              </a:r>
            </a:p>
            <a:p>
              <a:pPr algn="ctr">
                <a:lnSpc>
                  <a:spcPts val="3499"/>
                </a:lnSpc>
              </a:pPr>
              <a:endPara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marL="539746" lvl="1" indent="-269873" algn="ctr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Genotyping</a:t>
              </a:r>
            </a:p>
            <a:p>
              <a:pPr marL="539746" lvl="1" indent="-269873" algn="ctr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Height &amp; Weight</a:t>
              </a:r>
            </a:p>
            <a:p>
              <a:pPr marL="539746" lvl="1" indent="-269873" algn="ctr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Demographics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45103" y="2449340"/>
            <a:ext cx="3323038" cy="4290533"/>
            <a:chOff x="0" y="0"/>
            <a:chExt cx="875203" cy="11300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5203" cy="1130017"/>
            </a:xfrm>
            <a:custGeom>
              <a:avLst/>
              <a:gdLst/>
              <a:ahLst/>
              <a:cxnLst/>
              <a:rect l="l" t="t" r="r" b="b"/>
              <a:pathLst>
                <a:path w="875203" h="1130017">
                  <a:moveTo>
                    <a:pt x="118818" y="0"/>
                  </a:moveTo>
                  <a:lnTo>
                    <a:pt x="756385" y="0"/>
                  </a:lnTo>
                  <a:cubicBezTo>
                    <a:pt x="822007" y="0"/>
                    <a:pt x="875203" y="53197"/>
                    <a:pt x="875203" y="118818"/>
                  </a:cubicBezTo>
                  <a:lnTo>
                    <a:pt x="875203" y="1011198"/>
                  </a:lnTo>
                  <a:cubicBezTo>
                    <a:pt x="875203" y="1042711"/>
                    <a:pt x="862685" y="1072933"/>
                    <a:pt x="840402" y="1095216"/>
                  </a:cubicBezTo>
                  <a:cubicBezTo>
                    <a:pt x="818119" y="1117498"/>
                    <a:pt x="787897" y="1130017"/>
                    <a:pt x="756385" y="1130017"/>
                  </a:cubicBezTo>
                  <a:lnTo>
                    <a:pt x="118818" y="1130017"/>
                  </a:lnTo>
                  <a:cubicBezTo>
                    <a:pt x="87306" y="1130017"/>
                    <a:pt x="57084" y="1117498"/>
                    <a:pt x="34801" y="1095216"/>
                  </a:cubicBezTo>
                  <a:cubicBezTo>
                    <a:pt x="12518" y="1072933"/>
                    <a:pt x="0" y="1042711"/>
                    <a:pt x="0" y="1011198"/>
                  </a:cubicBezTo>
                  <a:lnTo>
                    <a:pt x="0" y="118818"/>
                  </a:lnTo>
                  <a:cubicBezTo>
                    <a:pt x="0" y="87306"/>
                    <a:pt x="12518" y="57084"/>
                    <a:pt x="34801" y="34801"/>
                  </a:cubicBezTo>
                  <a:cubicBezTo>
                    <a:pt x="57084" y="12518"/>
                    <a:pt x="87306" y="0"/>
                    <a:pt x="118818" y="0"/>
                  </a:cubicBezTo>
                  <a:close/>
                </a:path>
              </a:pathLst>
            </a:custGeom>
            <a:solidFill>
              <a:srgbClr val="2D799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75203" cy="1177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Adolescent Visit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(16 years of age)</a:t>
              </a:r>
            </a:p>
            <a:p>
              <a:pPr algn="ctr">
                <a:lnSpc>
                  <a:spcPts val="3499"/>
                </a:lnSpc>
              </a:pPr>
              <a:endPara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marL="539746" lvl="1" indent="-269873" algn="ctr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Height &amp; Weight</a:t>
              </a:r>
            </a:p>
            <a:p>
              <a:pPr marL="539746" lvl="1" indent="-269873" algn="ctr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Demographics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89533" y="6615845"/>
            <a:ext cx="578511" cy="702538"/>
            <a:chOff x="0" y="0"/>
            <a:chExt cx="812800" cy="9870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987056"/>
            </a:xfrm>
            <a:custGeom>
              <a:avLst/>
              <a:gdLst/>
              <a:ahLst/>
              <a:cxnLst/>
              <a:rect l="l" t="t" r="r" b="b"/>
              <a:pathLst>
                <a:path w="812800" h="987056">
                  <a:moveTo>
                    <a:pt x="406400" y="987056"/>
                  </a:moveTo>
                  <a:lnTo>
                    <a:pt x="0" y="580656"/>
                  </a:lnTo>
                  <a:lnTo>
                    <a:pt x="203200" y="580656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580656"/>
                  </a:lnTo>
                  <a:lnTo>
                    <a:pt x="812800" y="580656"/>
                  </a:lnTo>
                  <a:lnTo>
                    <a:pt x="406400" y="987056"/>
                  </a:lnTo>
                  <a:close/>
                </a:path>
              </a:pathLst>
            </a:custGeom>
            <a:solidFill>
              <a:srgbClr val="2D799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3200" y="-47625"/>
              <a:ext cx="406400" cy="933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4729" y="159703"/>
            <a:ext cx="1192693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EPOCH Study Design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7919876"/>
            <a:ext cx="4799377" cy="79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2"/>
              </a:lnSpc>
            </a:pPr>
            <a:r>
              <a:rPr lang="en-US" sz="5491" b="1">
                <a:solidFill>
                  <a:srgbClr val="FFFFFF"/>
                </a:solidFill>
                <a:latin typeface="ITC New Baskerville Semi-Bold"/>
                <a:ea typeface="ITC New Baskerville Semi-Bold"/>
                <a:cs typeface="ITC New Baskerville Semi-Bold"/>
                <a:sym typeface="ITC New Baskerville Semi-Bold"/>
              </a:rPr>
              <a:t>BIRTH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06934" y="7603948"/>
            <a:ext cx="4799377" cy="142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2"/>
              </a:lnSpc>
            </a:pPr>
            <a:r>
              <a:rPr lang="en-US" sz="5491" b="1">
                <a:solidFill>
                  <a:srgbClr val="FFFFFF"/>
                </a:solidFill>
                <a:latin typeface="ITC New Baskerville Semi-Bold"/>
                <a:ea typeface="ITC New Baskerville Semi-Bold"/>
                <a:cs typeface="ITC New Baskerville Semi-Bold"/>
                <a:sym typeface="ITC New Baskerville Semi-Bold"/>
              </a:rPr>
              <a:t>END OF STUDY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517366" y="6378908"/>
            <a:ext cx="578511" cy="939476"/>
            <a:chOff x="0" y="0"/>
            <a:chExt cx="812800" cy="1319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319950"/>
            </a:xfrm>
            <a:custGeom>
              <a:avLst/>
              <a:gdLst/>
              <a:ahLst/>
              <a:cxnLst/>
              <a:rect l="l" t="t" r="r" b="b"/>
              <a:pathLst>
                <a:path w="812800" h="1319950">
                  <a:moveTo>
                    <a:pt x="406400" y="1319950"/>
                  </a:moveTo>
                  <a:lnTo>
                    <a:pt x="0" y="913550"/>
                  </a:lnTo>
                  <a:lnTo>
                    <a:pt x="203200" y="9135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913550"/>
                  </a:lnTo>
                  <a:lnTo>
                    <a:pt x="812800" y="913550"/>
                  </a:lnTo>
                  <a:lnTo>
                    <a:pt x="406400" y="1319950"/>
                  </a:lnTo>
                  <a:close/>
                </a:path>
              </a:pathLst>
            </a:custGeom>
            <a:solidFill>
              <a:srgbClr val="2D799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3200" y="-47625"/>
              <a:ext cx="406400" cy="126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094639" y="9452809"/>
            <a:ext cx="1119046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Height and weight were abstracted from KPCO electronic health records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1911" y="-763150"/>
            <a:ext cx="10115247" cy="11280190"/>
            <a:chOff x="0" y="0"/>
            <a:chExt cx="2664098" cy="29709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4098" cy="2970914"/>
            </a:xfrm>
            <a:custGeom>
              <a:avLst/>
              <a:gdLst/>
              <a:ahLst/>
              <a:cxnLst/>
              <a:rect l="l" t="t" r="r" b="b"/>
              <a:pathLst>
                <a:path w="2664098" h="2970914">
                  <a:moveTo>
                    <a:pt x="0" y="0"/>
                  </a:moveTo>
                  <a:lnTo>
                    <a:pt x="2664098" y="0"/>
                  </a:lnTo>
                  <a:lnTo>
                    <a:pt x="2664098" y="2970914"/>
                  </a:lnTo>
                  <a:lnTo>
                    <a:pt x="0" y="2970914"/>
                  </a:lnTo>
                  <a:close/>
                </a:path>
              </a:pathLst>
            </a:custGeom>
            <a:solidFill>
              <a:srgbClr val="CADE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4098" cy="300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2878" y="1211330"/>
            <a:ext cx="7252252" cy="3344317"/>
            <a:chOff x="0" y="0"/>
            <a:chExt cx="1910058" cy="8808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0058" cy="880808"/>
            </a:xfrm>
            <a:custGeom>
              <a:avLst/>
              <a:gdLst/>
              <a:ahLst/>
              <a:cxnLst/>
              <a:rect l="l" t="t" r="r" b="b"/>
              <a:pathLst>
                <a:path w="1910058" h="880808">
                  <a:moveTo>
                    <a:pt x="0" y="0"/>
                  </a:moveTo>
                  <a:lnTo>
                    <a:pt x="1910058" y="0"/>
                  </a:lnTo>
                  <a:lnTo>
                    <a:pt x="1910058" y="880808"/>
                  </a:lnTo>
                  <a:lnTo>
                    <a:pt x="0" y="880808"/>
                  </a:lnTo>
                  <a:close/>
                </a:path>
              </a:pathLst>
            </a:custGeom>
            <a:solidFill>
              <a:srgbClr val="AECCD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910058" cy="861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2878" y="5393717"/>
            <a:ext cx="7252252" cy="3344317"/>
            <a:chOff x="0" y="0"/>
            <a:chExt cx="1910058" cy="8808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0058" cy="880808"/>
            </a:xfrm>
            <a:custGeom>
              <a:avLst/>
              <a:gdLst/>
              <a:ahLst/>
              <a:cxnLst/>
              <a:rect l="l" t="t" r="r" b="b"/>
              <a:pathLst>
                <a:path w="1910058" h="880808">
                  <a:moveTo>
                    <a:pt x="0" y="0"/>
                  </a:moveTo>
                  <a:lnTo>
                    <a:pt x="1910058" y="0"/>
                  </a:lnTo>
                  <a:lnTo>
                    <a:pt x="1910058" y="880808"/>
                  </a:lnTo>
                  <a:lnTo>
                    <a:pt x="0" y="880808"/>
                  </a:lnTo>
                  <a:close/>
                </a:path>
              </a:pathLst>
            </a:custGeom>
            <a:solidFill>
              <a:srgbClr val="AECCD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4300"/>
              <a:ext cx="1910058" cy="766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12089" y="3486151"/>
            <a:ext cx="7191425" cy="314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Aims for this Study</a:t>
            </a:r>
            <a:r>
              <a:rPr lang="en-US" sz="9000" b="1">
                <a:solidFill>
                  <a:srgbClr val="4C5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4755" y="1828843"/>
            <a:ext cx="2101467" cy="1898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875"/>
              </a:lnSpc>
              <a:spcBef>
                <a:spcPct val="0"/>
              </a:spcBef>
            </a:pPr>
            <a:r>
              <a:rPr lang="en-US" sz="11339" spc="147" dirty="0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73568" y="1901421"/>
            <a:ext cx="4992807" cy="198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0"/>
              </a:lnSpc>
            </a:pPr>
            <a:r>
              <a:rPr lang="en-US" sz="2828" spc="36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Evaluate the relationship between </a:t>
            </a:r>
            <a:r>
              <a:rPr lang="en-US" sz="2828" b="1" spc="36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time to obesity </a:t>
            </a:r>
          </a:p>
          <a:p>
            <a:pPr algn="r">
              <a:lnSpc>
                <a:spcPts val="3960"/>
              </a:lnSpc>
              <a:spcBef>
                <a:spcPct val="0"/>
              </a:spcBef>
            </a:pPr>
            <a:r>
              <a:rPr lang="en-US" sz="2828" spc="36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and exposure to gestational diabetes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37410" y="6011231"/>
            <a:ext cx="2154589" cy="189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875"/>
              </a:lnSpc>
              <a:spcBef>
                <a:spcPct val="0"/>
              </a:spcBef>
            </a:pPr>
            <a:r>
              <a:rPr lang="en-US" sz="11339" spc="147" dirty="0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06223" y="5796858"/>
            <a:ext cx="4860152" cy="248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0"/>
              </a:lnSpc>
            </a:pPr>
            <a:r>
              <a:rPr lang="en-US" sz="2828" spc="36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Evaluate the relationship between </a:t>
            </a:r>
            <a:r>
              <a:rPr lang="en-US" sz="2828" b="1" spc="36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time to becoming overweight </a:t>
            </a:r>
          </a:p>
          <a:p>
            <a:pPr algn="r">
              <a:lnSpc>
                <a:spcPts val="3960"/>
              </a:lnSpc>
              <a:spcBef>
                <a:spcPct val="0"/>
              </a:spcBef>
            </a:pPr>
            <a:r>
              <a:rPr lang="en-US" sz="2828" spc="36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and exposure to gestational diabetes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9800" y="3894421"/>
            <a:ext cx="8819795" cy="6392579"/>
          </a:xfrm>
          <a:custGeom>
            <a:avLst/>
            <a:gdLst/>
            <a:ahLst/>
            <a:cxnLst/>
            <a:rect l="l" t="t" r="r" b="b"/>
            <a:pathLst>
              <a:path w="8819795" h="6392579">
                <a:moveTo>
                  <a:pt x="0" y="0"/>
                </a:moveTo>
                <a:lnTo>
                  <a:pt x="8819795" y="0"/>
                </a:lnTo>
                <a:lnTo>
                  <a:pt x="8819795" y="6392579"/>
                </a:lnTo>
                <a:lnTo>
                  <a:pt x="0" y="639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153400" y="1714500"/>
            <a:ext cx="10007286" cy="7498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Outcome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Time to obesity/becoming overweight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Obesity: &gt;= 95th percentile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Overweight: &gt;= 85th percentile and &lt; 95th percentile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Semi-parametric </a:t>
            </a: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cox proportional hazard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models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Covariates: </a:t>
            </a:r>
          </a:p>
          <a:p>
            <a:pPr marL="1813558" lvl="3" indent="-453390" algn="l">
              <a:lnSpc>
                <a:spcPts val="4199"/>
              </a:lnSpc>
              <a:buFont typeface="Arial"/>
              <a:buChar char="￭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Exposure to GDM</a:t>
            </a:r>
          </a:p>
          <a:p>
            <a:pPr marL="1813558" lvl="3" indent="-453390" algn="l">
              <a:lnSpc>
                <a:spcPts val="4199"/>
              </a:lnSpc>
              <a:buFont typeface="Arial"/>
              <a:buChar char="￭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Household Income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Adjusted for </a:t>
            </a: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left truncation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Diagnostics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Log-log plots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Score residuals</a:t>
            </a:r>
          </a:p>
          <a:p>
            <a:pPr marL="1209039" lvl="2" indent="-403013" algn="l">
              <a:lnSpc>
                <a:spcPts val="41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Deviance residuals</a:t>
            </a:r>
          </a:p>
          <a:p>
            <a:pPr marL="348826" lvl="1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*Cleaned BMI trajectories with the </a:t>
            </a:r>
            <a:r>
              <a:rPr lang="en-US" sz="2799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Harrall</a:t>
            </a:r>
            <a:r>
              <a:rPr lang="en-US" sz="2799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Algorithm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2799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prior to running models</a:t>
            </a:r>
            <a:r>
              <a:rPr lang="en-US" sz="2799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8332" y="2315527"/>
            <a:ext cx="61102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Methods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1525" y="2444092"/>
            <a:ext cx="10581213" cy="3243917"/>
          </a:xfrm>
          <a:custGeom>
            <a:avLst/>
            <a:gdLst/>
            <a:ahLst/>
            <a:cxnLst/>
            <a:rect l="l" t="t" r="r" b="b"/>
            <a:pathLst>
              <a:path w="10581213" h="3243917">
                <a:moveTo>
                  <a:pt x="0" y="0"/>
                </a:moveTo>
                <a:lnTo>
                  <a:pt x="10581213" y="0"/>
                </a:lnTo>
                <a:lnTo>
                  <a:pt x="10581213" y="3243917"/>
                </a:lnTo>
                <a:lnTo>
                  <a:pt x="0" y="3243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022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5113" y="5823961"/>
            <a:ext cx="10537625" cy="3242521"/>
          </a:xfrm>
          <a:custGeom>
            <a:avLst/>
            <a:gdLst/>
            <a:ahLst/>
            <a:cxnLst/>
            <a:rect l="l" t="t" r="r" b="b"/>
            <a:pathLst>
              <a:path w="10537625" h="3242521">
                <a:moveTo>
                  <a:pt x="0" y="0"/>
                </a:moveTo>
                <a:lnTo>
                  <a:pt x="10537625" y="0"/>
                </a:lnTo>
                <a:lnTo>
                  <a:pt x="10537625" y="3242521"/>
                </a:lnTo>
                <a:lnTo>
                  <a:pt x="0" y="3242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954" b="-1011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479868" y="3809251"/>
            <a:ext cx="5384894" cy="3243219"/>
            <a:chOff x="0" y="0"/>
            <a:chExt cx="1418244" cy="8541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8244" cy="854181"/>
            </a:xfrm>
            <a:custGeom>
              <a:avLst/>
              <a:gdLst/>
              <a:ahLst/>
              <a:cxnLst/>
              <a:rect l="l" t="t" r="r" b="b"/>
              <a:pathLst>
                <a:path w="1418244" h="854181">
                  <a:moveTo>
                    <a:pt x="0" y="0"/>
                  </a:moveTo>
                  <a:lnTo>
                    <a:pt x="1418244" y="0"/>
                  </a:lnTo>
                  <a:lnTo>
                    <a:pt x="1418244" y="854181"/>
                  </a:lnTo>
                  <a:lnTo>
                    <a:pt x="0" y="8541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418244" cy="901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503796" y="3795242"/>
            <a:ext cx="6360966" cy="3271236"/>
          </a:xfrm>
          <a:custGeom>
            <a:avLst/>
            <a:gdLst/>
            <a:ahLst/>
            <a:cxnLst/>
            <a:rect l="l" t="t" r="r" b="b"/>
            <a:pathLst>
              <a:path w="6360966" h="3271236">
                <a:moveTo>
                  <a:pt x="0" y="0"/>
                </a:moveTo>
                <a:lnTo>
                  <a:pt x="6360966" y="0"/>
                </a:lnTo>
                <a:lnTo>
                  <a:pt x="6360966" y="3271236"/>
                </a:lnTo>
                <a:lnTo>
                  <a:pt x="0" y="3271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8772" r="-658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15113" y="582409"/>
            <a:ext cx="17025498" cy="128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7"/>
              </a:lnSpc>
            </a:pPr>
            <a:r>
              <a:rPr lang="en-US" sz="746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 1: Obesity Outcome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82254">
            <a:off x="9968511" y="-5821189"/>
            <a:ext cx="13865152" cy="15011484"/>
          </a:xfrm>
          <a:custGeom>
            <a:avLst/>
            <a:gdLst/>
            <a:ahLst/>
            <a:cxnLst/>
            <a:rect l="l" t="t" r="r" b="b"/>
            <a:pathLst>
              <a:path w="13865152" h="15011484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82766" y="4151426"/>
            <a:ext cx="16722467" cy="3637137"/>
          </a:xfrm>
          <a:custGeom>
            <a:avLst/>
            <a:gdLst/>
            <a:ahLst/>
            <a:cxnLst/>
            <a:rect l="l" t="t" r="r" b="b"/>
            <a:pathLst>
              <a:path w="16722467" h="3637137">
                <a:moveTo>
                  <a:pt x="0" y="0"/>
                </a:moveTo>
                <a:lnTo>
                  <a:pt x="16722468" y="0"/>
                </a:lnTo>
                <a:lnTo>
                  <a:pt x="16722468" y="3637136"/>
                </a:lnTo>
                <a:lnTo>
                  <a:pt x="0" y="3637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6915" y="1261854"/>
            <a:ext cx="14819387" cy="110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45"/>
              </a:lnSpc>
              <a:spcBef>
                <a:spcPct val="0"/>
              </a:spcBef>
            </a:pPr>
            <a:r>
              <a:rPr lang="en-US" sz="8938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Aim 1: Obesity Outcome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590457" y="4151426"/>
            <a:ext cx="1950186" cy="803172"/>
            <a:chOff x="0" y="0"/>
            <a:chExt cx="513629" cy="2115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3629" cy="211535"/>
            </a:xfrm>
            <a:custGeom>
              <a:avLst/>
              <a:gdLst/>
              <a:ahLst/>
              <a:cxnLst/>
              <a:rect l="l" t="t" r="r" b="b"/>
              <a:pathLst>
                <a:path w="513629" h="211535">
                  <a:moveTo>
                    <a:pt x="0" y="0"/>
                  </a:moveTo>
                  <a:lnTo>
                    <a:pt x="513629" y="0"/>
                  </a:lnTo>
                  <a:lnTo>
                    <a:pt x="513629" y="211535"/>
                  </a:lnTo>
                  <a:lnTo>
                    <a:pt x="0" y="211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13629" cy="259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239367" y="3226314"/>
            <a:ext cx="10300053" cy="3821320"/>
          </a:xfrm>
          <a:custGeom>
            <a:avLst/>
            <a:gdLst/>
            <a:ahLst/>
            <a:cxnLst/>
            <a:rect l="l" t="t" r="r" b="b"/>
            <a:pathLst>
              <a:path w="10300053" h="3821320">
                <a:moveTo>
                  <a:pt x="0" y="0"/>
                </a:moveTo>
                <a:lnTo>
                  <a:pt x="10300053" y="0"/>
                </a:lnTo>
                <a:lnTo>
                  <a:pt x="10300053" y="3821319"/>
                </a:lnTo>
                <a:lnTo>
                  <a:pt x="0" y="3821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680597"/>
            <a:ext cx="9939258" cy="3061306"/>
          </a:xfrm>
          <a:custGeom>
            <a:avLst/>
            <a:gdLst/>
            <a:ahLst/>
            <a:cxnLst/>
            <a:rect l="l" t="t" r="r" b="b"/>
            <a:pathLst>
              <a:path w="9939258" h="3061306">
                <a:moveTo>
                  <a:pt x="0" y="0"/>
                </a:moveTo>
                <a:lnTo>
                  <a:pt x="9939258" y="0"/>
                </a:lnTo>
                <a:lnTo>
                  <a:pt x="9939258" y="3061306"/>
                </a:lnTo>
                <a:lnTo>
                  <a:pt x="0" y="3061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0113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268158" y="4385992"/>
            <a:ext cx="6442390" cy="3295413"/>
            <a:chOff x="0" y="0"/>
            <a:chExt cx="1696761" cy="8679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6761" cy="867928"/>
            </a:xfrm>
            <a:custGeom>
              <a:avLst/>
              <a:gdLst/>
              <a:ahLst/>
              <a:cxnLst/>
              <a:rect l="l" t="t" r="r" b="b"/>
              <a:pathLst>
                <a:path w="1696761" h="867928">
                  <a:moveTo>
                    <a:pt x="0" y="0"/>
                  </a:moveTo>
                  <a:lnTo>
                    <a:pt x="1696761" y="0"/>
                  </a:lnTo>
                  <a:lnTo>
                    <a:pt x="1696761" y="867928"/>
                  </a:lnTo>
                  <a:lnTo>
                    <a:pt x="0" y="8679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696761" cy="91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268158" y="4385992"/>
            <a:ext cx="6442390" cy="3295413"/>
          </a:xfrm>
          <a:custGeom>
            <a:avLst/>
            <a:gdLst/>
            <a:ahLst/>
            <a:cxnLst/>
            <a:rect l="l" t="t" r="r" b="b"/>
            <a:pathLst>
              <a:path w="6442390" h="3295413">
                <a:moveTo>
                  <a:pt x="0" y="0"/>
                </a:moveTo>
                <a:lnTo>
                  <a:pt x="6442390" y="0"/>
                </a:lnTo>
                <a:lnTo>
                  <a:pt x="6442390" y="3295414"/>
                </a:lnTo>
                <a:lnTo>
                  <a:pt x="0" y="3295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1187" r="-662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6033699"/>
            <a:ext cx="9939258" cy="3072904"/>
          </a:xfrm>
          <a:custGeom>
            <a:avLst/>
            <a:gdLst/>
            <a:ahLst/>
            <a:cxnLst/>
            <a:rect l="l" t="t" r="r" b="b"/>
            <a:pathLst>
              <a:path w="9939258" h="3072904">
                <a:moveTo>
                  <a:pt x="0" y="0"/>
                </a:moveTo>
                <a:lnTo>
                  <a:pt x="9939258" y="0"/>
                </a:lnTo>
                <a:lnTo>
                  <a:pt x="9939258" y="3072904"/>
                </a:lnTo>
                <a:lnTo>
                  <a:pt x="0" y="307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8907" b="-1008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522243"/>
            <a:ext cx="169545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 2: Overweight Outcome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2584</TotalTime>
  <Words>838</Words>
  <Application>Microsoft Macintosh PowerPoint</Application>
  <PresentationFormat>Custom</PresentationFormat>
  <Paragraphs>109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Nunito</vt:lpstr>
      <vt:lpstr>Calibri</vt:lpstr>
      <vt:lpstr>Canva Sans Bold</vt:lpstr>
      <vt:lpstr>Canva Sans</vt:lpstr>
      <vt:lpstr>Nunito Bold Bold</vt:lpstr>
      <vt:lpstr>Open Sans</vt:lpstr>
      <vt:lpstr>Aptos</vt:lpstr>
      <vt:lpstr>Arial</vt:lpstr>
      <vt:lpstr>ITC New Baskerville Semi-Bold</vt:lpstr>
      <vt:lpstr>Open Sans Bold</vt:lpstr>
      <vt:lpstr>IBM Plex Sans Condensed Bold</vt:lpstr>
      <vt:lpstr>IBM Plex Sans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Orange Creative Diabetes Presentation</dc:title>
  <cp:lastModifiedBy>Bird, Sarah</cp:lastModifiedBy>
  <cp:revision>1</cp:revision>
  <dcterms:created xsi:type="dcterms:W3CDTF">2006-08-16T00:00:00Z</dcterms:created>
  <dcterms:modified xsi:type="dcterms:W3CDTF">2024-12-02T16:26:58Z</dcterms:modified>
  <dc:identifier>DAFylI1QJzo</dc:identifier>
</cp:coreProperties>
</file>